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59" r:id="rId4"/>
    <p:sldId id="260" r:id="rId5"/>
  </p:sldIdLst>
  <p:sldSz cx="14630400" cy="8229600"/>
  <p:notesSz cx="8229600" cy="14630400"/>
  <p:embeddedFontLst>
    <p:embeddedFont>
      <p:font typeface="Bricolage Grotesque Semi Bold" panose="020B0604020202020204" charset="0"/>
      <p:regular r:id="rId7"/>
    </p:embeddedFont>
    <p:embeddedFont>
      <p:font typeface="Inter" panose="020B0604020202020204" charset="0"/>
      <p:regular r:id="rId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27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684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071" y="670203"/>
            <a:ext cx="8841224" cy="5923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Tipos de Dados de Texto no SQL Server</a:t>
            </a:r>
            <a:endParaRPr lang="en-US" sz="3700" dirty="0"/>
          </a:p>
        </p:txBody>
      </p:sp>
      <p:sp>
        <p:nvSpPr>
          <p:cNvPr id="3" name="Shape 1"/>
          <p:cNvSpPr/>
          <p:nvPr/>
        </p:nvSpPr>
        <p:spPr>
          <a:xfrm>
            <a:off x="758071" y="1641515"/>
            <a:ext cx="6462355" cy="2246352"/>
          </a:xfrm>
          <a:prstGeom prst="roundRect">
            <a:avLst>
              <a:gd name="adj" fmla="val 354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4" name="Text 2"/>
          <p:cNvSpPr/>
          <p:nvPr/>
        </p:nvSpPr>
        <p:spPr>
          <a:xfrm>
            <a:off x="970359" y="1853803"/>
            <a:ext cx="2368987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ASCII Strings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970359" y="2263616"/>
            <a:ext cx="603777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CHAR(n):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Tamanho fixo, máximo 8.000 caracteres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970359" y="2633186"/>
            <a:ext cx="603777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VARCHAR(n):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Tamanho variável, máximo 8.000 caracteres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970359" y="3002756"/>
            <a:ext cx="603777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VARCHAR(MAX):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Até 1.073.741.824 caracteres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970359" y="3372326"/>
            <a:ext cx="603777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Máximo 2GB (descontinuado)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7409855" y="1641515"/>
            <a:ext cx="6462474" cy="2246352"/>
          </a:xfrm>
          <a:prstGeom prst="roundRect">
            <a:avLst>
              <a:gd name="adj" fmla="val 3544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7622143" y="1853803"/>
            <a:ext cx="2368987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Unicode Strings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22143" y="2263616"/>
            <a:ext cx="603789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NCHAR(n):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Tamanho fixo, máximo 4.000 caracteres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622143" y="2633186"/>
            <a:ext cx="603789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NVARCHAR(n):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Tamanho variável, máximo 4.000 caracteres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7622143" y="3002756"/>
            <a:ext cx="603789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NVARCHAR(MAX):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Até 536.870.912 caracteres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7622143" y="3372326"/>
            <a:ext cx="603789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NTEXT: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Máximo 2GB (descontinuado)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758071" y="4172069"/>
            <a:ext cx="2910602" cy="3554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Principais Diferenças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8071" y="4811673"/>
            <a:ext cx="13114258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CHAR vs VARCHAR: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CHAR tem tamanho fixo e preenche com espaços, VARCHAR armazena apenas os caracteres necessários. Use CHAR para dados consistentes (CEP, CPF) e VARCHAR para dados variáveis (nomes, endereços).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758071" y="5631299"/>
            <a:ext cx="13114258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VARCHAR vs NVARCHAR:</a:t>
            </a:r>
            <a:r>
              <a:rPr lang="en-US" sz="14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VARCHAR usa 1 byte por caractere (ASCII), NVARCHAR usa 2 bytes (Unicode). </a:t>
            </a:r>
            <a:endParaRPr lang="en-US" sz="1450" dirty="0"/>
          </a:p>
        </p:txBody>
      </p:sp>
      <p:sp>
        <p:nvSpPr>
          <p:cNvPr id="18" name="Shape 16"/>
          <p:cNvSpPr/>
          <p:nvPr/>
        </p:nvSpPr>
        <p:spPr>
          <a:xfrm>
            <a:off x="758071" y="6450925"/>
            <a:ext cx="13114258" cy="1108353"/>
          </a:xfrm>
          <a:prstGeom prst="roundRect">
            <a:avLst>
              <a:gd name="adj" fmla="val 7182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499" y="6735127"/>
            <a:ext cx="236815" cy="189428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1373743" y="6687622"/>
            <a:ext cx="12309158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Dica:</a:t>
            </a:r>
            <a:r>
              <a:rPr lang="en-US" sz="14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Use NVARCHAR para aplicações multilíngues ou VARCHAR se trabalhar apenas com dados em português. Campos NVARCHAR não sofrem influência de acentuações , </a:t>
            </a:r>
            <a:r>
              <a:rPr lang="en-US" sz="1450" dirty="0" err="1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diferente</a:t>
            </a:r>
            <a:r>
              <a:rPr lang="en-US" sz="14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do VARCHAR.</a:t>
            </a:r>
            <a:endParaRPr lang="en-US" sz="1450" dirty="0"/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C4E024D3-82FC-08F8-412B-A1DA25181E70}"/>
              </a:ext>
            </a:extLst>
          </p:cNvPr>
          <p:cNvSpPr/>
          <p:nvPr/>
        </p:nvSpPr>
        <p:spPr>
          <a:xfrm>
            <a:off x="12801600" y="7699513"/>
            <a:ext cx="1828800" cy="530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6606"/>
            <a:ext cx="855642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Tipos de Dados Numéricos Precisos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433518"/>
            <a:ext cx="4215289" cy="2776895"/>
          </a:xfrm>
          <a:prstGeom prst="roundRect">
            <a:avLst>
              <a:gd name="adj" fmla="val 395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30" y="2433518"/>
            <a:ext cx="91440" cy="277689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83588" y="265473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DECIMAL(p, s)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83588" y="3083957"/>
            <a:ext cx="3704273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Armazena </a:t>
            </a: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valores exatos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 precisão e escala definidas. Essencial para </a:t>
            </a: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dados financeiros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 contabilidade, onde a exatidão é crucial, evitando erros de arredondamento.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5207437" y="2433518"/>
            <a:ext cx="4215408" cy="2776895"/>
          </a:xfrm>
          <a:prstGeom prst="roundRect">
            <a:avLst>
              <a:gd name="adj" fmla="val 395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577" y="2433518"/>
            <a:ext cx="91440" cy="277689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497235" y="265473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FLOAT(n) / REAL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497235" y="3083957"/>
            <a:ext cx="3704392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Armazenam </a:t>
            </a: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valores aproximados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de ponto flutuante. Podem introduzir pequenos erros de arredondamento. Ideais para cálculos científicos ou de engenharia, onde a precisão absoluta não é o fator principal.</a:t>
            </a:r>
            <a:endParaRPr lang="en-US" sz="1550" dirty="0"/>
          </a:p>
        </p:txBody>
      </p:sp>
      <p:sp>
        <p:nvSpPr>
          <p:cNvPr id="11" name="Shape 7"/>
          <p:cNvSpPr/>
          <p:nvPr/>
        </p:nvSpPr>
        <p:spPr>
          <a:xfrm>
            <a:off x="9621203" y="2433518"/>
            <a:ext cx="4215289" cy="2776895"/>
          </a:xfrm>
          <a:prstGeom prst="roundRect">
            <a:avLst>
              <a:gd name="adj" fmla="val 395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F8ECD3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8343" y="2433518"/>
            <a:ext cx="91440" cy="277689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9911001" y="2654737"/>
            <a:ext cx="282833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MONEY / SMALLMONEY</a:t>
            </a:r>
            <a:endParaRPr lang="en-US" sz="1950" dirty="0"/>
          </a:p>
        </p:txBody>
      </p:sp>
      <p:sp>
        <p:nvSpPr>
          <p:cNvPr id="14" name="Text 9"/>
          <p:cNvSpPr/>
          <p:nvPr/>
        </p:nvSpPr>
        <p:spPr>
          <a:xfrm>
            <a:off x="9911001" y="3083957"/>
            <a:ext cx="3704273" cy="1905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Tipos de dados para </a:t>
            </a: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valores monetários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com precisão fixa de 4 casas decimais. MONEY para valores maiores, SMALLMONEY para menores. Garantem exatidão em transações de moeda.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793790" y="5508069"/>
            <a:ext cx="33458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Quando Usar Cada Um?</a:t>
            </a:r>
            <a:endParaRPr lang="en-US" sz="2300" dirty="0"/>
          </a:p>
        </p:txBody>
      </p:sp>
      <p:sp>
        <p:nvSpPr>
          <p:cNvPr id="16" name="Text 11"/>
          <p:cNvSpPr/>
          <p:nvPr/>
        </p:nvSpPr>
        <p:spPr>
          <a:xfrm>
            <a:off x="793790" y="617779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</a:t>
            </a: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DECIMAL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exatidão (finanças, medidas). Use </a:t>
            </a: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FLOAT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ciência (aproximações). Use </a:t>
            </a: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MONEY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para valores monetários, aproveitando sua precisão nativa para moeda.</a:t>
            </a:r>
            <a:endParaRPr lang="en-US" sz="1550" dirty="0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04CFCC40-A858-B277-D8EC-13695A198861}"/>
              </a:ext>
            </a:extLst>
          </p:cNvPr>
          <p:cNvSpPr/>
          <p:nvPr/>
        </p:nvSpPr>
        <p:spPr>
          <a:xfrm>
            <a:off x="12801600" y="7699513"/>
            <a:ext cx="1828800" cy="530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">
            <a:extLst>
              <a:ext uri="{FF2B5EF4-FFF2-40B4-BE49-F238E27FC236}">
                <a16:creationId xmlns:a16="http://schemas.microsoft.com/office/drawing/2014/main" id="{786FD0EA-B2BE-8369-2B72-D0FCF9A946CC}"/>
              </a:ext>
            </a:extLst>
          </p:cNvPr>
          <p:cNvSpPr/>
          <p:nvPr/>
        </p:nvSpPr>
        <p:spPr>
          <a:xfrm>
            <a:off x="674520" y="2433518"/>
            <a:ext cx="11345202" cy="3010552"/>
          </a:xfrm>
          <a:prstGeom prst="roundRect">
            <a:avLst>
              <a:gd name="adj" fmla="val 3951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F8ECD3"/>
            </a:solidFill>
            <a:prstDash val="solid"/>
          </a:ln>
        </p:spPr>
        <p:txBody>
          <a:bodyPr/>
          <a:lstStyle/>
          <a:p>
            <a:pPr algn="just" fontAlgn="ctr"/>
            <a:r>
              <a:rPr lang="pt-BR" sz="2400" dirty="0"/>
              <a:t>Uma chave primária é um conceito fundamental em bancos de dados relacionais. Ela é usada para identificar exclusivamente cada registro ou linha em uma tabela. A chave primária garante a integridade dos dados, permitindo que os registros sejam identificados e acessados de forma rápida e precisa.</a:t>
            </a:r>
            <a:endParaRPr lang="pt-BR" sz="240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CD318CDB-2A4E-3A49-5C18-BFD759BE1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350" y="2433518"/>
            <a:ext cx="99134" cy="3010552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E6930F54-969E-18F3-40A8-E9EA706C011F}"/>
              </a:ext>
            </a:extLst>
          </p:cNvPr>
          <p:cNvSpPr/>
          <p:nvPr/>
        </p:nvSpPr>
        <p:spPr>
          <a:xfrm>
            <a:off x="793790" y="1416606"/>
            <a:ext cx="855642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Chave Primaria</a:t>
            </a:r>
            <a:endParaRPr lang="en-US" sz="3900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87360A62-234B-A18A-92F1-6B3284674928}"/>
              </a:ext>
            </a:extLst>
          </p:cNvPr>
          <p:cNvSpPr/>
          <p:nvPr/>
        </p:nvSpPr>
        <p:spPr>
          <a:xfrm>
            <a:off x="12801600" y="7699513"/>
            <a:ext cx="1828800" cy="530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7960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4EAB9DC-EC0A-7D10-578F-86235B23B79F}"/>
              </a:ext>
            </a:extLst>
          </p:cNvPr>
          <p:cNvSpPr/>
          <p:nvPr/>
        </p:nvSpPr>
        <p:spPr>
          <a:xfrm>
            <a:off x="793790" y="1416606"/>
            <a:ext cx="855642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 err="1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Regras</a:t>
            </a: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 para a Chave Primaria</a:t>
            </a:r>
            <a:endParaRPr lang="en-US" sz="3900" dirty="0"/>
          </a:p>
        </p:txBody>
      </p: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29C63994-75B7-0F47-8851-0782B814FC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0956128"/>
              </p:ext>
            </p:extLst>
          </p:nvPr>
        </p:nvGraphicFramePr>
        <p:xfrm>
          <a:off x="661919" y="2627382"/>
          <a:ext cx="12617450" cy="6180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17450">
                  <a:extLst>
                    <a:ext uri="{9D8B030D-6E8A-4147-A177-3AD203B41FA5}">
                      <a16:colId xmlns:a16="http://schemas.microsoft.com/office/drawing/2014/main" val="2514639709"/>
                    </a:ext>
                  </a:extLst>
                </a:gridCol>
              </a:tblGrid>
              <a:tr h="605434">
                <a:tc>
                  <a:txBody>
                    <a:bodyPr/>
                    <a:lstStyle/>
                    <a:p>
                      <a:pPr algn="l" fontAlgn="ctr"/>
                      <a:r>
                        <a:rPr lang="pt-BR" sz="2000" u="none" strike="noStrike" dirty="0">
                          <a:effectLst/>
                        </a:rPr>
                        <a:t>1. Unicidade: Cada valor na chave primária deve ser único para cada registro na tabela. Isso significa que não pode haver duplicatas na coluna da chave primária.</a:t>
                      </a:r>
                      <a:endParaRPr lang="pt-BR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9" marR="8479" marT="8479" marB="0" anchor="ctr"/>
                </a:tc>
                <a:extLst>
                  <a:ext uri="{0D108BD9-81ED-4DB2-BD59-A6C34878D82A}">
                    <a16:rowId xmlns:a16="http://schemas.microsoft.com/office/drawing/2014/main" val="2750217251"/>
                  </a:ext>
                </a:extLst>
              </a:tr>
            </a:tbl>
          </a:graphicData>
        </a:graphic>
      </p:graphicFrame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D391BBB0-CEBD-532E-CE0B-2D85752E2D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674353"/>
              </p:ext>
            </p:extLst>
          </p:nvPr>
        </p:nvGraphicFramePr>
        <p:xfrm>
          <a:off x="661919" y="3806825"/>
          <a:ext cx="12617450" cy="6180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17450">
                  <a:extLst>
                    <a:ext uri="{9D8B030D-6E8A-4147-A177-3AD203B41FA5}">
                      <a16:colId xmlns:a16="http://schemas.microsoft.com/office/drawing/2014/main" val="2403988096"/>
                    </a:ext>
                  </a:extLst>
                </a:gridCol>
              </a:tblGrid>
              <a:tr h="605434">
                <a:tc>
                  <a:txBody>
                    <a:bodyPr/>
                    <a:lstStyle/>
                    <a:p>
                      <a:pPr algn="l" fontAlgn="ctr"/>
                      <a:r>
                        <a:rPr lang="pt-BR" sz="2000" u="none" strike="noStrike" dirty="0">
                          <a:effectLst/>
                        </a:rPr>
                        <a:t>2. Não nulidade: Uma chave primária não pode ser nula, ou seja, cada registro deve ter um valor válido para a chave primária. Isso garante que cada registro seja identificável de maneira exclusiva.</a:t>
                      </a:r>
                      <a:endParaRPr lang="pt-BR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9" marR="8479" marT="8479" marB="0" anchor="ctr"/>
                </a:tc>
                <a:extLst>
                  <a:ext uri="{0D108BD9-81ED-4DB2-BD59-A6C34878D82A}">
                    <a16:rowId xmlns:a16="http://schemas.microsoft.com/office/drawing/2014/main" val="1865636083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64B5D35F-D6DB-FEF5-F2CF-D7EBF408D0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9518626"/>
              </p:ext>
            </p:extLst>
          </p:nvPr>
        </p:nvGraphicFramePr>
        <p:xfrm>
          <a:off x="661919" y="5009322"/>
          <a:ext cx="12617450" cy="6180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17450">
                  <a:extLst>
                    <a:ext uri="{9D8B030D-6E8A-4147-A177-3AD203B41FA5}">
                      <a16:colId xmlns:a16="http://schemas.microsoft.com/office/drawing/2014/main" val="2214234184"/>
                    </a:ext>
                  </a:extLst>
                </a:gridCol>
              </a:tblGrid>
              <a:tr h="605434">
                <a:tc>
                  <a:txBody>
                    <a:bodyPr/>
                    <a:lstStyle/>
                    <a:p>
                      <a:pPr algn="l" fontAlgn="ctr"/>
                      <a:r>
                        <a:rPr lang="pt-BR" sz="2000" u="none" strike="noStrike" dirty="0">
                          <a:effectLst/>
                        </a:rPr>
                        <a:t>3. Imutabilidade: Idealmente, uma chave primária não deve ser alterada após ser definida para um registro específico. Isso evita ambiguidades e problemas de integridade referencial.</a:t>
                      </a:r>
                      <a:endParaRPr lang="pt-BR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79" marR="8479" marT="8479" marB="0" anchor="ctr"/>
                </a:tc>
                <a:extLst>
                  <a:ext uri="{0D108BD9-81ED-4DB2-BD59-A6C34878D82A}">
                    <a16:rowId xmlns:a16="http://schemas.microsoft.com/office/drawing/2014/main" val="885129681"/>
                  </a:ext>
                </a:extLst>
              </a:tr>
            </a:tbl>
          </a:graphicData>
        </a:graphic>
      </p:graphicFrame>
      <p:sp>
        <p:nvSpPr>
          <p:cNvPr id="6" name="Retângulo 5">
            <a:extLst>
              <a:ext uri="{FF2B5EF4-FFF2-40B4-BE49-F238E27FC236}">
                <a16:creationId xmlns:a16="http://schemas.microsoft.com/office/drawing/2014/main" id="{7C4361EC-3862-CAB0-F752-8FA25285B796}"/>
              </a:ext>
            </a:extLst>
          </p:cNvPr>
          <p:cNvSpPr/>
          <p:nvPr/>
        </p:nvSpPr>
        <p:spPr>
          <a:xfrm>
            <a:off x="12801600" y="7699513"/>
            <a:ext cx="1828800" cy="530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9808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473</Words>
  <Application>Microsoft Office PowerPoint</Application>
  <PresentationFormat>Personalizar</PresentationFormat>
  <Paragraphs>32</Paragraphs>
  <Slides>4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Arial</vt:lpstr>
      <vt:lpstr>Calibri</vt:lpstr>
      <vt:lpstr>Bricolage Grotesque Semi Bold</vt:lpstr>
      <vt:lpstr>Inter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Katia | Clarify</dc:creator>
  <cp:lastModifiedBy>office5</cp:lastModifiedBy>
  <cp:revision>4</cp:revision>
  <dcterms:created xsi:type="dcterms:W3CDTF">2025-07-30T17:36:15Z</dcterms:created>
  <dcterms:modified xsi:type="dcterms:W3CDTF">2025-07-30T17:47:55Z</dcterms:modified>
</cp:coreProperties>
</file>